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10" r:id="rId2"/>
    <p:sldId id="298" r:id="rId3"/>
    <p:sldId id="318" r:id="rId4"/>
    <p:sldId id="312" r:id="rId5"/>
    <p:sldId id="313" r:id="rId6"/>
    <p:sldId id="314" r:id="rId7"/>
    <p:sldId id="315" r:id="rId8"/>
    <p:sldId id="307" r:id="rId9"/>
    <p:sldId id="306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48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A1B1C-FB33-41AA-A052-39DCCBD72662}" type="datetimeFigureOut">
              <a:rPr lang="en-US" smtClean="0"/>
              <a:t>11/14/2018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38B7E-D866-44F5-8747-6E6D56E678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9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6DBE56F-A02D-4CE9-B689-9BF4A4EEF218}" type="slidenum">
              <a:rPr lang="en-ZA" sz="1200" smtClean="0">
                <a:solidFill>
                  <a:srgbClr val="000000"/>
                </a:solidFill>
              </a:rPr>
              <a:pPr/>
              <a:t>1</a:t>
            </a:fld>
            <a:endParaRPr lang="en-ZA" sz="1200" dirty="0" smtClean="0">
              <a:solidFill>
                <a:srgbClr val="000000"/>
              </a:solidFill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845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3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24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71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87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45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9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73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7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6F55-39C5-4F06-AF4F-C6382F95AE1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DD37-D143-4A26-B664-587C2E7C05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B756-2806-4E4E-9793-7A66FCA13A2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24B1-A6FE-43DC-8AE9-B455971C6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3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2293-6E34-4E15-BE1B-19CDC9C98BB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2F9B-D318-4C2E-A633-B36A1FC1EC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7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B1B-B8B5-4C2D-937B-E61021A9EAE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5439-8E24-447A-9919-F5E152761D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1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14C0D-17CB-4AD4-BE0E-EBF7DDE0358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755D-AFB1-46E4-BFED-5DD1DE4BDC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3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AF05-2469-4438-948F-30B35332BE6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21B0-CC5F-4CF1-81F1-2A4E578DA6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9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8A4C3-859F-4133-B107-D898D95A826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DA9D-EB2C-41C5-BD1D-F19924999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1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3886-B5CA-4BE1-B44A-1E736979440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3150-06E0-4960-A8D3-E3810B8C6D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0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A336-B56C-49E2-BFF1-59B3257EE0E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33A3-8B7A-4351-BFEE-A99ECD4E16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1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C380-E5FF-44E6-803C-2872A28403BD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D8B8-7330-440F-BA21-216C0F3C7A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2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A2214-8BE1-43B9-B348-D362C436FFF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BA49-37F5-4B88-977E-540760EE37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8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64EA-7183-4A96-97D6-B7281E88E058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384B-B512-4F7E-B374-9909BAA3DD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1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07273-8383-48B2-A7E3-E0B041FE975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82AE-0B2E-4F40-8347-6135EF1465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929B-2033-4E9C-A80F-A120A942FBBE}" type="datetime1">
              <a:rPr lang="en-US">
                <a:solidFill>
                  <a:srgbClr val="000000"/>
                </a:solidFill>
              </a:rPr>
              <a:pPr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98A5C-DF17-4DB4-808E-7876190989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5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4D977A-102E-4CA6-BF5F-775AF58C3F5A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718A46-5651-4695-8472-3EF2433C0C2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9638"/>
            <a:ext cx="915828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9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0988" y="549275"/>
            <a:ext cx="8858250" cy="26939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31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Expanded Public Works Programme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2018 Summit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Commission 3: 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Expansion, Innovation and Partnerships</a:t>
            </a:r>
            <a: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323850" y="3500438"/>
            <a:ext cx="8439150" cy="476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8132" name="Picture 6" descr="EPWP letterhead temp-1_2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3756025"/>
            <a:ext cx="67691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13" descr="63-IMG_628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013325"/>
            <a:ext cx="3527425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4" descr="14-EPWP-00825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2916238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5" descr="30 EPWP-ECD- CRECH-009818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5013325"/>
            <a:ext cx="2954337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AEBF-0B26-4A34-91C6-267031CCBF5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09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thank you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10</a:t>
            </a:r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6141691"/>
            <a:ext cx="1944793" cy="6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49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2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06709"/>
              </p:ext>
            </p:extLst>
          </p:nvPr>
        </p:nvGraphicFramePr>
        <p:xfrm>
          <a:off x="0" y="990601"/>
          <a:ext cx="9144000" cy="48178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581400"/>
                <a:gridCol w="1981200"/>
                <a:gridCol w="1295400"/>
              </a:tblGrid>
              <a:tr h="733556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42843">
                <a:tc>
                  <a:txBody>
                    <a:bodyPr/>
                    <a:lstStyle/>
                    <a:p>
                      <a:pPr marL="177800" indent="-177800">
                        <a:buNone/>
                      </a:pPr>
                      <a:r>
                        <a:rPr lang="en-ZA" sz="1500" b="1" baseline="0" dirty="0" smtClean="0">
                          <a:latin typeface="Arial Narrow" panose="020B0606020202030204" pitchFamily="34" charset="0"/>
                        </a:rPr>
                        <a:t>1. Youth Unemployment – “a ticking time bomb”: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How to create and design programmes that appeal to the youth? 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ZA" b="1" dirty="0" smtClean="0"/>
                        <a:t>FUNDING: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ZA" sz="1600" dirty="0" smtClean="0"/>
                        <a:t>Clear</a:t>
                      </a:r>
                      <a:r>
                        <a:rPr lang="en-ZA" sz="1600" baseline="0" dirty="0" smtClean="0"/>
                        <a:t> value propositions programmes for the youth 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ZA" sz="1600" baseline="0" dirty="0" smtClean="0"/>
                        <a:t>Youth development projects to be provided with funds at a local level e.g. maintenance of public buildings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ZA" sz="1600" baseline="0" dirty="0" smtClean="0"/>
                        <a:t>Ring fence a portion of all infrastructure grants (MIG, WSIG) to implement LIC projects for maximising work opportunities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en-ZA" b="1" baseline="0" dirty="0" smtClean="0"/>
                        <a:t>TRAINING FOR EXIT: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ZA" sz="1600" baseline="0" dirty="0" smtClean="0"/>
                        <a:t>NYS-Community Service &amp; Exit, training to be accredited and youth to exit the programme with credible qualifications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Implementing</a:t>
                      </a:r>
                      <a:r>
                        <a:rPr lang="en-ZA" baseline="0" dirty="0" smtClean="0"/>
                        <a:t> public bodies &amp; Private sector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EPWP Phase 4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67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3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086003"/>
              </p:ext>
            </p:extLst>
          </p:nvPr>
        </p:nvGraphicFramePr>
        <p:xfrm>
          <a:off x="0" y="990601"/>
          <a:ext cx="9144000" cy="38425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581400"/>
                <a:gridCol w="1981200"/>
                <a:gridCol w="1295400"/>
              </a:tblGrid>
              <a:tr h="733556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42843">
                <a:tc>
                  <a:txBody>
                    <a:bodyPr/>
                    <a:lstStyle/>
                    <a:p>
                      <a:pPr marL="177800" indent="-177800">
                        <a:buNone/>
                      </a:pPr>
                      <a:r>
                        <a:rPr lang="en-ZA" sz="1500" b="1" baseline="0" dirty="0" smtClean="0">
                          <a:latin typeface="Arial Narrow" panose="020B0606020202030204" pitchFamily="34" charset="0"/>
                        </a:rPr>
                        <a:t>1. Youth Unemployment – “a ticking time bomb”: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How to create and design programmes that appeal to the youth? 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ZA" b="1" baseline="0" dirty="0" smtClean="0"/>
                        <a:t>YOUTH INITIATED PROGRAMMES: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b="1" baseline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ZA" baseline="0" dirty="0" smtClean="0"/>
                        <a:t>Provide the youth with a platform for ideas to be utilised on various programmes and support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ZA" baseline="0" dirty="0" smtClean="0"/>
                        <a:t>Career path youth entry and exit  at defined maximum age to ensure opportunities are availed to new participants.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Implementing</a:t>
                      </a:r>
                      <a:r>
                        <a:rPr lang="en-ZA" baseline="0" dirty="0" smtClean="0"/>
                        <a:t> public bodies, Private sector &amp; Youth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EPWP Phase 4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3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4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933708"/>
              </p:ext>
            </p:extLst>
          </p:nvPr>
        </p:nvGraphicFramePr>
        <p:xfrm>
          <a:off x="0" y="990601"/>
          <a:ext cx="9144000" cy="52141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581400"/>
                <a:gridCol w="1981200"/>
                <a:gridCol w="1295400"/>
              </a:tblGrid>
              <a:tr h="733556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42843">
                <a:tc>
                  <a:txBody>
                    <a:bodyPr/>
                    <a:lstStyle/>
                    <a:p>
                      <a:pPr marL="177800" indent="-177800">
                        <a:buNone/>
                      </a:pPr>
                      <a:r>
                        <a:rPr lang="en-ZA" sz="1500" b="1" baseline="0" dirty="0" smtClean="0">
                          <a:latin typeface="Arial Narrow" panose="020B0606020202030204" pitchFamily="34" charset="0"/>
                        </a:rPr>
                        <a:t>1. Youth Unemployment – “a ticking time bomb”: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How to create and design programmes that appeal to the youth? 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ZA" b="1" baseline="0" dirty="0" smtClean="0"/>
                        <a:t>YOUTH PROGRAMMES: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baseline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ZA" baseline="0" dirty="0" smtClean="0"/>
                        <a:t>EPWP to be</a:t>
                      </a:r>
                      <a:r>
                        <a:rPr lang="en-ZA" dirty="0" smtClean="0"/>
                        <a:t> flexible  and</a:t>
                      </a:r>
                      <a:r>
                        <a:rPr lang="en-ZA" baseline="0" dirty="0" smtClean="0"/>
                        <a:t> </a:t>
                      </a:r>
                      <a:r>
                        <a:rPr lang="en-ZA" dirty="0" smtClean="0"/>
                        <a:t>consider</a:t>
                      </a:r>
                      <a:r>
                        <a:rPr lang="en-ZA" baseline="0" dirty="0" smtClean="0"/>
                        <a:t> non traditional programme </a:t>
                      </a:r>
                      <a:r>
                        <a:rPr lang="en-ZA" dirty="0" smtClean="0"/>
                        <a:t>to</a:t>
                      </a:r>
                      <a:r>
                        <a:rPr lang="en-ZA" baseline="0" dirty="0" smtClean="0"/>
                        <a:t> accommodate</a:t>
                      </a:r>
                      <a:r>
                        <a:rPr lang="en-ZA" dirty="0" smtClean="0"/>
                        <a:t> the needs of the youth e.g.</a:t>
                      </a:r>
                      <a:r>
                        <a:rPr lang="en-ZA" baseline="0" dirty="0" smtClean="0"/>
                        <a:t> 4</a:t>
                      </a:r>
                      <a:r>
                        <a:rPr lang="en-ZA" baseline="30000" dirty="0" smtClean="0"/>
                        <a:t>th</a:t>
                      </a:r>
                      <a:r>
                        <a:rPr lang="en-ZA" baseline="0" dirty="0" smtClean="0"/>
                        <a:t> Industrial Revolution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ZA" baseline="0" dirty="0" smtClean="0"/>
                        <a:t>Expand EPWP across all sector public bodies e.g. Correctional services (Food security provision)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ZA" baseline="0" dirty="0" smtClean="0"/>
                        <a:t>Expand NYS programmes for youth across all EPWP Sectors.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en-ZA" baseline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endParaRPr lang="en-ZA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 smtClean="0"/>
                        <a:t>Cont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8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5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685560"/>
              </p:ext>
            </p:extLst>
          </p:nvPr>
        </p:nvGraphicFramePr>
        <p:xfrm>
          <a:off x="0" y="990601"/>
          <a:ext cx="9144000" cy="341579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581400"/>
                <a:gridCol w="1981200"/>
                <a:gridCol w="1295400"/>
              </a:tblGrid>
              <a:tr h="733556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42843">
                <a:tc>
                  <a:txBody>
                    <a:bodyPr/>
                    <a:lstStyle/>
                    <a:p>
                      <a:pPr marL="177800" indent="-177800">
                        <a:buNone/>
                      </a:pPr>
                      <a:r>
                        <a:rPr lang="en-ZA" sz="1500" b="1" baseline="0" dirty="0" smtClean="0">
                          <a:latin typeface="Arial Narrow" panose="020B0606020202030204" pitchFamily="34" charset="0"/>
                        </a:rPr>
                        <a:t>1. Youth Unemployment – “a ticking time bomb”: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How to create and design programmes that appeal to the youth? 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ZA" sz="1600" baseline="0" dirty="0" smtClean="0"/>
                        <a:t>Cont..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sz="1600" dirty="0" smtClean="0"/>
                        <a:t>Target</a:t>
                      </a:r>
                      <a:r>
                        <a:rPr lang="en-ZA" sz="1600" baseline="0" dirty="0" smtClean="0"/>
                        <a:t> youth in a manner that considers their diversity(Youth are not a homogeneous group)</a:t>
                      </a:r>
                      <a:endParaRPr lang="en-ZA" sz="16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sz="1600" baseline="0" dirty="0" smtClean="0"/>
                        <a:t>Create a database in the private sector </a:t>
                      </a:r>
                      <a:r>
                        <a:rPr lang="en-ZA" dirty="0" smtClean="0"/>
                        <a:t>for the youth to</a:t>
                      </a:r>
                      <a:r>
                        <a:rPr lang="en-ZA" baseline="0" dirty="0" smtClean="0"/>
                        <a:t>  identify  entrepreneurial  opportunities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ZA" sz="1800" dirty="0" smtClean="0"/>
                        <a:t>Encourage</a:t>
                      </a:r>
                      <a:r>
                        <a:rPr lang="en-ZA" sz="1800" baseline="0" dirty="0" smtClean="0"/>
                        <a:t> </a:t>
                      </a:r>
                      <a:r>
                        <a:rPr lang="en-ZA" sz="1800" dirty="0" smtClean="0"/>
                        <a:t>NYDA participation</a:t>
                      </a:r>
                      <a:r>
                        <a:rPr lang="en-ZA" sz="1800" baseline="0" dirty="0" smtClean="0"/>
                        <a:t> in all EPWP forums.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Cont..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Cont..</a:t>
                      </a:r>
                    </a:p>
                    <a:p>
                      <a:endParaRPr lang="en-ZA" dirty="0" smtClean="0"/>
                    </a:p>
                    <a:p>
                      <a:endParaRPr lang="en-ZA" dirty="0" smtClean="0"/>
                    </a:p>
                    <a:p>
                      <a:endParaRPr lang="en-ZA" dirty="0" smtClean="0"/>
                    </a:p>
                    <a:p>
                      <a:endParaRPr lang="en-ZA" dirty="0" smtClean="0"/>
                    </a:p>
                    <a:p>
                      <a:endParaRPr lang="en-ZA" dirty="0" smtClean="0"/>
                    </a:p>
                    <a:p>
                      <a:endParaRPr lang="en-ZA" dirty="0" smtClean="0"/>
                    </a:p>
                    <a:p>
                      <a:r>
                        <a:rPr lang="en-ZA" dirty="0" smtClean="0"/>
                        <a:t>Immediately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4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684993"/>
              </p:ext>
            </p:extLst>
          </p:nvPr>
        </p:nvGraphicFramePr>
        <p:xfrm>
          <a:off x="0" y="990601"/>
          <a:ext cx="9144000" cy="27757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581400"/>
                <a:gridCol w="1981200"/>
                <a:gridCol w="1295400"/>
              </a:tblGrid>
              <a:tr h="733556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42843">
                <a:tc>
                  <a:txBody>
                    <a:bodyPr/>
                    <a:lstStyle/>
                    <a:p>
                      <a:pPr marL="177800" indent="-177800">
                        <a:buNone/>
                      </a:pPr>
                      <a:r>
                        <a:rPr lang="en-ZA" sz="1500" b="1" baseline="0" dirty="0" smtClean="0">
                          <a:latin typeface="Arial Narrow" panose="020B0606020202030204" pitchFamily="34" charset="0"/>
                        </a:rPr>
                        <a:t>1. Youth Unemployment – “a ticking time bomb”: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How to create and design programmes that appeal to the youth? 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sz="16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sz="1600" baseline="0" dirty="0" smtClean="0"/>
                        <a:t>Use EPWP to mitigate unforeseen relevant challenges e.g. academic support staff to assist in  mitigating poor school performance.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sz="1600" baseline="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sz="16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ZA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Implementing</a:t>
                      </a:r>
                      <a:r>
                        <a:rPr lang="en-ZA" baseline="0" dirty="0" smtClean="0"/>
                        <a:t> Bodies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EPWP</a:t>
                      </a:r>
                      <a:r>
                        <a:rPr lang="en-ZA" baseline="0" dirty="0" smtClean="0"/>
                        <a:t> Phase 4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11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7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459691"/>
              </p:ext>
            </p:extLst>
          </p:nvPr>
        </p:nvGraphicFramePr>
        <p:xfrm>
          <a:off x="0" y="990601"/>
          <a:ext cx="9144000" cy="27757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581400"/>
                <a:gridCol w="1981200"/>
                <a:gridCol w="1295400"/>
              </a:tblGrid>
              <a:tr h="733556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42843">
                <a:tc>
                  <a:txBody>
                    <a:bodyPr/>
                    <a:lstStyle/>
                    <a:p>
                      <a:pPr marL="177800" indent="-177800">
                        <a:buNone/>
                      </a:pPr>
                      <a:r>
                        <a:rPr lang="en-ZA" sz="1500" b="1" baseline="0" dirty="0" smtClean="0">
                          <a:latin typeface="Arial Narrow" panose="020B0606020202030204" pitchFamily="34" charset="0"/>
                        </a:rPr>
                        <a:t>1. Youth Unemployment – “a ticking time bomb”: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500" baseline="0" dirty="0" smtClean="0">
                          <a:latin typeface="Arial Narrow" panose="020B0606020202030204" pitchFamily="34" charset="0"/>
                        </a:rPr>
                        <a:t>How to create and design programmes that appeal to the youth? 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ZA" sz="15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ZA" sz="1600" b="1" baseline="0" dirty="0" smtClean="0"/>
                        <a:t>INCLUSION: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sz="1600" b="1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sz="1600" baseline="0" dirty="0" smtClean="0"/>
                        <a:t>Establish formal partnerships with people with disabilities e.g. Community based peer support/parent support.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sz="1600" baseline="0" dirty="0" smtClean="0"/>
                        <a:t>Increase the participation of persons with disabilities at design stage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Cont..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75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8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80512"/>
              </p:ext>
            </p:extLst>
          </p:nvPr>
        </p:nvGraphicFramePr>
        <p:xfrm>
          <a:off x="0" y="990601"/>
          <a:ext cx="9144000" cy="43911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581400"/>
                <a:gridCol w="1981200"/>
                <a:gridCol w="1295400"/>
              </a:tblGrid>
              <a:tr h="733556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09319">
                <a:tc>
                  <a:txBody>
                    <a:bodyPr/>
                    <a:lstStyle/>
                    <a:p>
                      <a:pPr marL="177800" indent="-177800"/>
                      <a:r>
                        <a:rPr lang="en-ZA" sz="1400" b="1" dirty="0" smtClean="0">
                          <a:latin typeface="Arial Narrow" panose="020B0606020202030204" pitchFamily="34" charset="0"/>
                        </a:rPr>
                        <a:t>2.</a:t>
                      </a:r>
                      <a:r>
                        <a:rPr lang="en-ZA" sz="1400" b="1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ZA" sz="1400" b="1" dirty="0" smtClean="0">
                          <a:latin typeface="Arial Narrow" panose="020B0606020202030204" pitchFamily="34" charset="0"/>
                        </a:rPr>
                        <a:t>Rural and Township economy</a:t>
                      </a: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: 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What programmes to be focused on rural and township economies, targeting Youth, women and people with disabilities</a:t>
                      </a:r>
                      <a:endParaRPr lang="en-ZA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b="1" dirty="0" smtClean="0"/>
                        <a:t>ENTERPRISE: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ZA" b="1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b="0" dirty="0" smtClean="0"/>
                        <a:t>SMME’s Development e.g.</a:t>
                      </a:r>
                      <a:r>
                        <a:rPr lang="en-ZA" b="0" baseline="0" dirty="0" smtClean="0"/>
                        <a:t> </a:t>
                      </a:r>
                      <a:r>
                        <a:rPr lang="en-ZA" baseline="0" dirty="0" smtClean="0"/>
                        <a:t>farming and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ZA" baseline="0" dirty="0" smtClean="0"/>
                        <a:t>Social enterprises e.g. ECD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ZA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b="1" baseline="0" dirty="0" smtClean="0"/>
                        <a:t>PARTNERSHIPS: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b="1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b="0" baseline="0" dirty="0" smtClean="0"/>
                        <a:t>Explore</a:t>
                      </a:r>
                      <a:r>
                        <a:rPr lang="en-ZA" b="1" baseline="0" dirty="0" smtClean="0"/>
                        <a:t> </a:t>
                      </a:r>
                      <a:r>
                        <a:rPr lang="en-ZA" b="0" baseline="0" dirty="0" smtClean="0"/>
                        <a:t>potential</a:t>
                      </a:r>
                      <a:r>
                        <a:rPr lang="en-ZA" b="1" baseline="0" dirty="0" smtClean="0"/>
                        <a:t> </a:t>
                      </a:r>
                      <a:r>
                        <a:rPr lang="en-ZA" b="0" baseline="0" dirty="0" smtClean="0"/>
                        <a:t>relevant</a:t>
                      </a:r>
                      <a:r>
                        <a:rPr lang="en-ZA" b="1" baseline="0" dirty="0" smtClean="0"/>
                        <a:t> </a:t>
                      </a:r>
                      <a:r>
                        <a:rPr lang="en-ZA" b="0" baseline="0" dirty="0" smtClean="0"/>
                        <a:t>partners e.g. funding, technical support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Implementing</a:t>
                      </a:r>
                      <a:r>
                        <a:rPr lang="en-ZA" baseline="0" dirty="0" smtClean="0"/>
                        <a:t> bodies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EPWP Phase 4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 </a:t>
            </a:r>
            <a:r>
              <a:rPr lang="en-ZA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Expansion, Innovation and </a:t>
            </a:r>
            <a:r>
              <a:rPr lang="en-ZA" sz="28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sz="28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9</a:t>
            </a:fld>
            <a:endParaRPr lang="en-US" sz="14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38803"/>
              </p:ext>
            </p:extLst>
          </p:nvPr>
        </p:nvGraphicFramePr>
        <p:xfrm>
          <a:off x="0" y="867093"/>
          <a:ext cx="9144000" cy="4419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3657600"/>
                <a:gridCol w="1752600"/>
                <a:gridCol w="1447800"/>
              </a:tblGrid>
              <a:tr h="504507"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9844">
                <a:tc>
                  <a:txBody>
                    <a:bodyPr/>
                    <a:lstStyle/>
                    <a:p>
                      <a:pPr marL="177800" indent="-177800">
                        <a:buNone/>
                      </a:pPr>
                      <a:r>
                        <a:rPr lang="en-ZA" sz="1400" b="1" dirty="0" smtClean="0">
                          <a:latin typeface="Arial Narrow" panose="020B0606020202030204" pitchFamily="34" charset="0"/>
                        </a:rPr>
                        <a:t>3. Presidential Jobs Summit Framework Agreement: </a:t>
                      </a:r>
                    </a:p>
                    <a:p>
                      <a:pPr marL="357188" indent="-179388">
                        <a:buFont typeface="Arial" panose="020B0604020202020204" pitchFamily="34" charset="0"/>
                        <a:buChar char="•"/>
                      </a:pPr>
                      <a:r>
                        <a:rPr lang="en-ZA" sz="1400" dirty="0" smtClean="0">
                          <a:latin typeface="Arial Narrow" panose="020B0606020202030204" pitchFamily="34" charset="0"/>
                        </a:rPr>
                        <a:t>What should be done to increase the private sector support to the EPWP?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ZA" b="1" dirty="0" smtClean="0"/>
                        <a:t>PARTNERSHIPS: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ZA" sz="1600" b="0" dirty="0" smtClean="0"/>
                        <a:t>Follow-up on agreed commitments such as:</a:t>
                      </a:r>
                      <a:r>
                        <a:rPr lang="en-ZA" sz="1600" b="0" baseline="0" dirty="0" smtClean="0"/>
                        <a:t> </a:t>
                      </a:r>
                      <a:endParaRPr lang="en-ZA" sz="1600" b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ZA" sz="1600" b="0" dirty="0" smtClean="0"/>
                        <a:t>Identify clear mechanism to engage the private sector to support the programme </a:t>
                      </a:r>
                      <a:endParaRPr lang="en-ZA" sz="1600" b="1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ZA" sz="1600" dirty="0" smtClean="0"/>
                        <a:t>Encourage private sector to put free </a:t>
                      </a:r>
                      <a:r>
                        <a:rPr lang="en-ZA" sz="1600" dirty="0" err="1" smtClean="0"/>
                        <a:t>Wifi</a:t>
                      </a:r>
                      <a:r>
                        <a:rPr lang="en-ZA" sz="1600" dirty="0" smtClean="0"/>
                        <a:t> in the rural areas</a:t>
                      </a:r>
                      <a:r>
                        <a:rPr lang="en-ZA" sz="1600" baseline="0" dirty="0" smtClean="0"/>
                        <a:t> and townships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ZA" sz="1600" baseline="0" dirty="0" smtClean="0"/>
                        <a:t>Road maintenance programmes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ZA" sz="1600" baseline="0" dirty="0" smtClean="0"/>
                        <a:t>Foster partnership with NYS programme within the private sector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ZA" sz="1600" baseline="0" dirty="0" smtClean="0"/>
                        <a:t>Private sector funding to be dedicated towards Non state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n-ZA" sz="1600" baseline="0" dirty="0" smtClean="0"/>
                        <a:t>Synergise government programme with the private sector i.e. Clean towns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Cont..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Cont..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0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876</Words>
  <Application>Microsoft Office PowerPoint</Application>
  <PresentationFormat>On-screen Show (4:3)</PresentationFormat>
  <Paragraphs>245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Arial Narrow</vt:lpstr>
      <vt:lpstr>Calibri</vt:lpstr>
      <vt:lpstr>Times</vt:lpstr>
      <vt:lpstr>Wingdings</vt:lpstr>
      <vt:lpstr>Blank</vt:lpstr>
      <vt:lpstr>   Expanded Public Works Programme 2018 Summit   Commission 3: Expansion, Innovation and Partnerships   </vt:lpstr>
      <vt:lpstr>Commission 3: Expansion, Innovation and Partnerships</vt:lpstr>
      <vt:lpstr>Commission 3: Expansion, Innovation and Partnerships</vt:lpstr>
      <vt:lpstr>Commission 3: Expansion, Innovation and Partnerships</vt:lpstr>
      <vt:lpstr>Commission 3: Expansion, Innovation and Partnerships</vt:lpstr>
      <vt:lpstr>Commission 3: Expansion, Innovation and Partnerships</vt:lpstr>
      <vt:lpstr>Commission 3: Expansion, Innovation and Partnerships</vt:lpstr>
      <vt:lpstr>Commission 3: Expansion, Innovation and Partnerships</vt:lpstr>
      <vt:lpstr>Commission 3: Expansion, Innovation and Partnerships</vt:lpstr>
      <vt:lpstr>I thank you </vt:lpstr>
    </vt:vector>
  </TitlesOfParts>
  <Company>NDPW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Lindiwe Nkuna</dc:creator>
  <cp:lastModifiedBy>Ignatius Ariyo</cp:lastModifiedBy>
  <cp:revision>153</cp:revision>
  <dcterms:created xsi:type="dcterms:W3CDTF">2013-08-25T13:34:29Z</dcterms:created>
  <dcterms:modified xsi:type="dcterms:W3CDTF">2018-11-13T23:17:11Z</dcterms:modified>
</cp:coreProperties>
</file>